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2"/>
    <p:sldId id="262" r:id="rId3"/>
    <p:sldId id="259" r:id="rId4"/>
    <p:sldId id="268" r:id="rId5"/>
    <p:sldId id="267" r:id="rId6"/>
    <p:sldId id="270" r:id="rId7"/>
    <p:sldId id="266" r:id="rId8"/>
    <p:sldId id="260" r:id="rId9"/>
    <p:sldId id="269" r:id="rId10"/>
    <p:sldId id="265" r:id="rId11"/>
    <p:sldId id="264" r:id="rId12"/>
  </p:sldIdLst>
  <p:sldSz cx="9144000" cy="5143500" type="screen16x9"/>
  <p:notesSz cx="6858000" cy="9144000"/>
  <p:embeddedFontLst>
    <p:embeddedFont>
      <p:font typeface="Aptos Narrow" panose="020B0004020202020204" pitchFamily="34" charset="0"/>
      <p:regular r:id="rId13"/>
      <p:bold r:id="rId14"/>
      <p:italic r:id="rId15"/>
      <p:boldItalic r:id="rId16"/>
    </p:embeddedFon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Montserrat" pitchFamily="2" charset="0"/>
      <p:regular r:id="rId21"/>
      <p:bold r:id="rId22"/>
      <p:italic r:id="rId23"/>
      <p:boldItalic r:id="rId24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46">
          <p15:clr>
            <a:srgbClr val="A4A3A4"/>
          </p15:clr>
        </p15:guide>
        <p15:guide id="2" pos="2880">
          <p15:clr>
            <a:srgbClr val="A4A3A4"/>
          </p15:clr>
        </p15:guide>
        <p15:guide id="3" pos="215">
          <p15:clr>
            <a:srgbClr val="A4A3A4"/>
          </p15:clr>
        </p15:guide>
        <p15:guide id="4" pos="554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ABFCF23-3B69-468F-B69F-88F6DE6A72F2}" styleName="Средний стиль 1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74C1A8A3-306A-4EB7-A6B1-4F7E0EB9C5D6}" styleName="Средний стиль 3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721"/>
    <p:restoredTop sz="91781"/>
  </p:normalViewPr>
  <p:slideViewPr>
    <p:cSldViewPr>
      <p:cViewPr varScale="1">
        <p:scale>
          <a:sx n="139" d="100"/>
          <a:sy n="139" d="100"/>
        </p:scale>
        <p:origin x="608" y="160"/>
      </p:cViewPr>
      <p:guideLst>
        <p:guide orient="horz" pos="146"/>
        <p:guide pos="2880"/>
        <p:guide pos="215"/>
        <p:guide pos="55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5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2.fntdata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font" Target="fonts/font11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17.12.2025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emf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67222" cy="66722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D600232-DA5F-C73A-12BD-9C2DFBF99C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08338" y="0"/>
            <a:ext cx="7727323" cy="51435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916705" y="-6637"/>
            <a:ext cx="5310590" cy="2070230"/>
          </a:xfrm>
          <a:prstGeom prst="rect">
            <a:avLst/>
          </a:prstGeom>
          <a:solidFill>
            <a:srgbClr val="000000">
              <a:alpha val="30196"/>
            </a:srgbClr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>
                <a:latin typeface="Montserrat" panose="00000500000000000000" pitchFamily="2" charset="-52"/>
              </a:rPr>
              <a:t>Отчет на президиум федерации по прыжкам на лыжах с трамплина (женщины)</a:t>
            </a:r>
          </a:p>
          <a:p>
            <a:pPr algn="ctr"/>
            <a:endParaRPr lang="ru-RU" b="1" i="1" dirty="0">
              <a:latin typeface="Montserrat" panose="00000500000000000000" pitchFamily="2" charset="-52"/>
            </a:endParaRPr>
          </a:p>
          <a:p>
            <a:pPr algn="ctr"/>
            <a:r>
              <a:rPr lang="ru-RU" sz="1600" i="1" dirty="0">
                <a:latin typeface="Montserrat" panose="00000500000000000000" pitchFamily="2" charset="-52"/>
              </a:rPr>
              <a:t>18 декабря 2025 года</a:t>
            </a:r>
            <a:endParaRPr lang="ru-RU" i="1" dirty="0">
              <a:latin typeface="Montserrat" panose="00000500000000000000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23623111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единительная линия 4"/>
          <p:cNvCxnSpPr/>
          <p:nvPr/>
        </p:nvCxnSpPr>
        <p:spPr>
          <a:xfrm>
            <a:off x="338976" y="846394"/>
            <a:ext cx="0" cy="3669572"/>
          </a:xfrm>
          <a:prstGeom prst="line">
            <a:avLst/>
          </a:prstGeom>
          <a:ln w="127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5218123"/>
              </p:ext>
            </p:extLst>
          </p:nvPr>
        </p:nvGraphicFramePr>
        <p:xfrm>
          <a:off x="701569" y="1131590"/>
          <a:ext cx="5355595" cy="3322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00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055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>
                          <a:solidFill>
                            <a:srgbClr val="002060"/>
                          </a:solidFill>
                          <a:latin typeface="Montserrat" panose="00000500000000000000" pitchFamily="2" charset="-52"/>
                        </a:rPr>
                        <a:t>1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Министерству спорта Российской Федерации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>
                          <a:solidFill>
                            <a:srgbClr val="002060"/>
                          </a:solidFill>
                          <a:latin typeface="Montserrat" panose="00000500000000000000" pitchFamily="2" charset="-52"/>
                        </a:rPr>
                        <a:t>2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Олимпийскому комитету России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>
                          <a:solidFill>
                            <a:srgbClr val="002060"/>
                          </a:solidFill>
                          <a:latin typeface="Montserrat" panose="00000500000000000000" pitchFamily="2" charset="-52"/>
                        </a:rPr>
                        <a:t>3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Центру спортивной медицины ФМБА России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>
                          <a:solidFill>
                            <a:srgbClr val="002060"/>
                          </a:solidFill>
                          <a:latin typeface="Montserrat" panose="00000500000000000000" pitchFamily="2" charset="-52"/>
                        </a:rPr>
                        <a:t>4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Федерации прыжков на лыжах с трамплина и лыжного двоеборья России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>
                          <a:solidFill>
                            <a:srgbClr val="002060"/>
                          </a:solidFill>
                          <a:latin typeface="Montserrat" panose="00000500000000000000" pitchFamily="2" charset="-52"/>
                        </a:rPr>
                        <a:t>5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Аналитическому управлению ФГБУ ЦСП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>
                          <a:solidFill>
                            <a:srgbClr val="002060"/>
                          </a:solidFill>
                          <a:latin typeface="Montserrat" panose="00000500000000000000" pitchFamily="2" charset="-52"/>
                        </a:rPr>
                        <a:t>6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Центру спортивной подготовки Российской Федерации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>
                          <a:solidFill>
                            <a:srgbClr val="002060"/>
                          </a:solidFill>
                          <a:latin typeface="Montserrat" panose="00000500000000000000" pitchFamily="2" charset="-52"/>
                        </a:rPr>
                        <a:t>7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Руководству спортивного комплекса «Снежинка» г. Чайковский, «Аист» г. Нижний Тагил, Группе компаний Фонда «Талант и успех» и Сириус г. Сочи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>
                          <a:solidFill>
                            <a:srgbClr val="002060"/>
                          </a:solidFill>
                          <a:latin typeface="Montserrat" panose="00000500000000000000" pitchFamily="2" charset="-52"/>
                        </a:rPr>
                        <a:t>8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Чайковской Академии Физической культуры и спорта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4" name="Прямоугольник 13"/>
          <p:cNvSpPr/>
          <p:nvPr/>
        </p:nvSpPr>
        <p:spPr>
          <a:xfrm>
            <a:off x="746575" y="349292"/>
            <a:ext cx="76508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>
                <a:solidFill>
                  <a:srgbClr val="002060"/>
                </a:solidFill>
                <a:latin typeface="Montserrat" panose="00000500000000000000" pitchFamily="2" charset="-52"/>
              </a:rPr>
              <a:t>Выражаем благодарность:</a:t>
            </a:r>
          </a:p>
        </p:txBody>
      </p:sp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67222" cy="667222"/>
          </a:xfrm>
          <a:prstGeom prst="rect">
            <a:avLst/>
          </a:prstGeom>
          <a:solidFill>
            <a:srgbClr val="002060"/>
          </a:solidFill>
          <a:ln>
            <a:noFill/>
          </a:ln>
          <a:effectLst/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6322200-B523-996D-9628-3C710B19A3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3263" y="0"/>
            <a:ext cx="3170737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6240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FB2DA52-1332-2D31-9BA1-AC477BB8B0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1019" y="-4705"/>
            <a:ext cx="6858001" cy="5143500"/>
          </a:xfrm>
          <a:prstGeom prst="rect">
            <a:avLst/>
          </a:prstGeom>
        </p:spPr>
      </p:pic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F255932E-C480-9D54-D21A-8C1FB10C0560}"/>
              </a:ext>
            </a:extLst>
          </p:cNvPr>
          <p:cNvSpPr/>
          <p:nvPr/>
        </p:nvSpPr>
        <p:spPr>
          <a:xfrm>
            <a:off x="7902370" y="0"/>
            <a:ext cx="1241630" cy="51435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9574" y="3643"/>
            <a:ext cx="667222" cy="667222"/>
          </a:xfrm>
          <a:prstGeom prst="rect">
            <a:avLst/>
          </a:prstGeom>
          <a:solidFill>
            <a:srgbClr val="002060"/>
          </a:solidFill>
          <a:ln>
            <a:noFill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1831322" y="186485"/>
            <a:ext cx="548135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>
                <a:solidFill>
                  <a:srgbClr val="002060"/>
                </a:solidFill>
                <a:latin typeface="Montserrat" panose="00000500000000000000" pitchFamily="2" charset="-52"/>
              </a:rPr>
              <a:t>Спасибо за внимание</a:t>
            </a:r>
            <a:endParaRPr lang="ru-RU" sz="3200" dirty="0">
              <a:solidFill>
                <a:srgbClr val="002060"/>
              </a:solidFill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C015894-403C-85AD-34C7-530DE8B58865}"/>
              </a:ext>
            </a:extLst>
          </p:cNvPr>
          <p:cNvSpPr/>
          <p:nvPr/>
        </p:nvSpPr>
        <p:spPr>
          <a:xfrm>
            <a:off x="-1" y="-4705"/>
            <a:ext cx="1151021" cy="51435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86690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4031940" y="0"/>
            <a:ext cx="454550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>
                <a:solidFill>
                  <a:srgbClr val="002060"/>
                </a:solidFill>
                <a:latin typeface="Montserrat" panose="00000500000000000000" pitchFamily="2" charset="-52"/>
              </a:rPr>
              <a:t>Тренеры и специалисты команды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031940" y="333611"/>
            <a:ext cx="5109907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>
              <a:buAutoNum type="arabicPeriod"/>
            </a:pPr>
            <a:r>
              <a:rPr lang="ru-RU" sz="1200" i="1" dirty="0">
                <a:latin typeface="Montserrat" panose="00000500000000000000" pitchFamily="2" charset="-52"/>
              </a:rPr>
              <a:t>Главный тренер – </a:t>
            </a:r>
            <a:r>
              <a:rPr lang="ru-RU" sz="1200" b="1" i="1" dirty="0">
                <a:latin typeface="Montserrat" panose="00000500000000000000" pitchFamily="2" charset="-52"/>
              </a:rPr>
              <a:t>Плехов Е.Ю. </a:t>
            </a:r>
            <a:r>
              <a:rPr lang="ru-RU" sz="1200" i="1" dirty="0">
                <a:latin typeface="Montserrat" panose="00000500000000000000" pitchFamily="2" charset="-52"/>
              </a:rPr>
              <a:t>(ФГБУ ЦСП)</a:t>
            </a:r>
          </a:p>
          <a:p>
            <a:endParaRPr lang="ru-RU" sz="1200" i="1" dirty="0">
              <a:latin typeface="Montserrat" panose="00000500000000000000" pitchFamily="2" charset="-52"/>
            </a:endParaRPr>
          </a:p>
          <a:p>
            <a:pPr marL="228600" indent="-228600">
              <a:buAutoNum type="arabicPeriod" startAt="2"/>
            </a:pPr>
            <a:r>
              <a:rPr lang="ru-RU" sz="1200" i="1" dirty="0">
                <a:latin typeface="Montserrat" panose="00000500000000000000" pitchFamily="2" charset="-52"/>
              </a:rPr>
              <a:t>Старший тренер– </a:t>
            </a:r>
            <a:r>
              <a:rPr lang="ru-RU" sz="1200" b="1" i="1" dirty="0">
                <a:latin typeface="Montserrat" panose="00000500000000000000" pitchFamily="2" charset="-52"/>
              </a:rPr>
              <a:t>Шестоперов Р.Ю. </a:t>
            </a:r>
            <a:r>
              <a:rPr lang="ru-RU" sz="1200" i="1" dirty="0">
                <a:latin typeface="Montserrat" panose="00000500000000000000" pitchFamily="2" charset="-52"/>
              </a:rPr>
              <a:t>(ФГБУ ЦСП) </a:t>
            </a:r>
          </a:p>
          <a:p>
            <a:endParaRPr lang="ru-RU" sz="1200" i="1" dirty="0">
              <a:latin typeface="Montserrat" panose="00000500000000000000" pitchFamily="2" charset="-52"/>
            </a:endParaRPr>
          </a:p>
          <a:p>
            <a:r>
              <a:rPr lang="ru-RU" sz="1200" i="1" dirty="0">
                <a:latin typeface="Montserrat" panose="00000500000000000000" pitchFamily="2" charset="-52"/>
              </a:rPr>
              <a:t>3. Тренер (основной состав) – </a:t>
            </a:r>
            <a:r>
              <a:rPr lang="ru-RU" sz="1200" b="1" i="1" dirty="0">
                <a:latin typeface="Montserrat" panose="00000500000000000000" pitchFamily="2" charset="-52"/>
              </a:rPr>
              <a:t>Баринов М.В. </a:t>
            </a:r>
            <a:r>
              <a:rPr lang="ru-RU" sz="1200" i="1" dirty="0">
                <a:latin typeface="Montserrat" panose="00000500000000000000" pitchFamily="2" charset="-52"/>
              </a:rPr>
              <a:t>(ФГБУ ЦСП)</a:t>
            </a:r>
          </a:p>
          <a:p>
            <a:endParaRPr lang="ru-RU" sz="1200" i="1" dirty="0">
              <a:latin typeface="Montserrat" panose="00000500000000000000" pitchFamily="2" charset="-52"/>
            </a:endParaRPr>
          </a:p>
          <a:p>
            <a:r>
              <a:rPr lang="ru-RU" sz="1200" i="1" dirty="0">
                <a:latin typeface="Montserrat" panose="00000500000000000000" pitchFamily="2" charset="-52"/>
              </a:rPr>
              <a:t>4. Тренер (основной состав) – </a:t>
            </a:r>
            <a:r>
              <a:rPr lang="ru-RU" sz="1200" b="1" i="1" dirty="0">
                <a:latin typeface="Montserrat" panose="00000500000000000000" pitchFamily="2" charset="-52"/>
              </a:rPr>
              <a:t>Гаранин А.В. </a:t>
            </a:r>
            <a:r>
              <a:rPr lang="ru-RU" sz="1200" i="1" dirty="0">
                <a:latin typeface="Montserrat" panose="00000500000000000000" pitchFamily="2" charset="-52"/>
              </a:rPr>
              <a:t>(ФГБУ ЦСП)</a:t>
            </a:r>
          </a:p>
          <a:p>
            <a:endParaRPr lang="ru-RU" sz="1200" i="1" dirty="0">
              <a:latin typeface="Montserrat" panose="00000500000000000000" pitchFamily="2" charset="-52"/>
            </a:endParaRPr>
          </a:p>
          <a:p>
            <a:r>
              <a:rPr lang="ru-RU" sz="1200" i="1" dirty="0">
                <a:latin typeface="Montserrat" panose="00000500000000000000" pitchFamily="2" charset="-52"/>
              </a:rPr>
              <a:t>5.  Техник по эксплуатации и ремонту спортивной техники </a:t>
            </a:r>
          </a:p>
          <a:p>
            <a:r>
              <a:rPr lang="ru-RU" sz="1200" i="1" dirty="0">
                <a:latin typeface="Montserrat" panose="00000500000000000000" pitchFamily="2" charset="-52"/>
              </a:rPr>
              <a:t>– </a:t>
            </a:r>
            <a:r>
              <a:rPr lang="ru-RU" sz="1200" b="1" i="1" dirty="0" err="1">
                <a:latin typeface="Montserrat" panose="00000500000000000000" pitchFamily="2" charset="-52"/>
              </a:rPr>
              <a:t>Негребецкий</a:t>
            </a:r>
            <a:r>
              <a:rPr lang="ru-RU" sz="1200" b="1" i="1" dirty="0">
                <a:latin typeface="Montserrat" panose="00000500000000000000" pitchFamily="2" charset="-52"/>
              </a:rPr>
              <a:t> В.О. </a:t>
            </a:r>
            <a:r>
              <a:rPr lang="ru-RU" sz="1200" i="1" dirty="0">
                <a:latin typeface="Montserrat" panose="00000500000000000000" pitchFamily="2" charset="-52"/>
              </a:rPr>
              <a:t>(ФГБУ ЦСП)</a:t>
            </a:r>
          </a:p>
          <a:p>
            <a:endParaRPr lang="ru-RU" sz="1200" i="1" dirty="0">
              <a:latin typeface="Montserrat" panose="00000500000000000000" pitchFamily="2" charset="-52"/>
            </a:endParaRPr>
          </a:p>
          <a:p>
            <a:r>
              <a:rPr lang="ru-RU" sz="1200" i="1" dirty="0">
                <a:latin typeface="Montserrat" panose="00000500000000000000" pitchFamily="2" charset="-52"/>
              </a:rPr>
              <a:t>6. Специалист по подготовке спортивного инвентаря - </a:t>
            </a:r>
            <a:r>
              <a:rPr lang="ru-RU" sz="1200" b="1" i="1" dirty="0" err="1">
                <a:latin typeface="Montserrat" panose="00000500000000000000" pitchFamily="2" charset="-52"/>
              </a:rPr>
              <a:t>Хазетдинов</a:t>
            </a:r>
            <a:r>
              <a:rPr lang="ru-RU" sz="1200" b="1" i="1" dirty="0">
                <a:latin typeface="Montserrat" panose="00000500000000000000" pitchFamily="2" charset="-52"/>
              </a:rPr>
              <a:t> И.Р. </a:t>
            </a:r>
            <a:r>
              <a:rPr lang="ru-RU" sz="1200" i="1" dirty="0">
                <a:latin typeface="Montserrat" panose="00000500000000000000" pitchFamily="2" charset="-52"/>
              </a:rPr>
              <a:t>(ФГБУ ЦСП)</a:t>
            </a:r>
          </a:p>
          <a:p>
            <a:endParaRPr lang="ru-RU" sz="1200" i="1" dirty="0">
              <a:latin typeface="Montserrat" panose="00000500000000000000" pitchFamily="2" charset="-52"/>
            </a:endParaRPr>
          </a:p>
          <a:p>
            <a:r>
              <a:rPr lang="ru-RU" sz="1200" i="1" dirty="0">
                <a:latin typeface="Montserrat" panose="00000500000000000000" pitchFamily="2" charset="-52"/>
              </a:rPr>
              <a:t>7. Врач</a:t>
            </a:r>
            <a:r>
              <a:rPr lang="ru-RU" sz="1200" b="1" i="1" dirty="0">
                <a:latin typeface="Montserrat" panose="00000500000000000000" pitchFamily="2" charset="-52"/>
              </a:rPr>
              <a:t> </a:t>
            </a:r>
            <a:r>
              <a:rPr lang="ru-RU" sz="1200" i="1" dirty="0">
                <a:latin typeface="Montserrat" panose="00000500000000000000" pitchFamily="2" charset="-52"/>
              </a:rPr>
              <a:t>– </a:t>
            </a:r>
            <a:r>
              <a:rPr lang="ru-RU" sz="1200" b="1" i="1" dirty="0">
                <a:latin typeface="Montserrat" panose="00000500000000000000" pitchFamily="2" charset="-52"/>
              </a:rPr>
              <a:t>Виноградов И.А. </a:t>
            </a:r>
            <a:r>
              <a:rPr lang="ru-RU" sz="1200" i="1" dirty="0">
                <a:latin typeface="Montserrat" panose="00000500000000000000" pitchFamily="2" charset="-52"/>
              </a:rPr>
              <a:t>(ФМБА)</a:t>
            </a:r>
          </a:p>
          <a:p>
            <a:endParaRPr lang="ru-RU" sz="1200" i="1" dirty="0">
              <a:latin typeface="Montserrat" panose="00000500000000000000" pitchFamily="2" charset="-52"/>
            </a:endParaRPr>
          </a:p>
          <a:p>
            <a:r>
              <a:rPr lang="ru-RU" sz="1200" i="1" dirty="0">
                <a:latin typeface="Montserrat" panose="00000500000000000000" pitchFamily="2" charset="-52"/>
              </a:rPr>
              <a:t>8. Массажист/физиотерапевт – </a:t>
            </a:r>
            <a:r>
              <a:rPr lang="ru-RU" sz="1200" b="1" i="1" dirty="0">
                <a:latin typeface="Montserrat" panose="00000500000000000000" pitchFamily="2" charset="-52"/>
              </a:rPr>
              <a:t>Пучкова И.Б. </a:t>
            </a:r>
            <a:r>
              <a:rPr lang="ru-RU" sz="1200" i="1" dirty="0">
                <a:latin typeface="Montserrat" panose="00000500000000000000" pitchFamily="2" charset="-52"/>
              </a:rPr>
              <a:t>(ФМБА)</a:t>
            </a:r>
          </a:p>
          <a:p>
            <a:r>
              <a:rPr lang="ru-RU" sz="1200" i="1" dirty="0">
                <a:latin typeface="Montserrat" panose="00000500000000000000" pitchFamily="2" charset="-52"/>
              </a:rPr>
              <a:t> </a:t>
            </a:r>
          </a:p>
          <a:p>
            <a:r>
              <a:rPr lang="ru-RU" sz="1200" i="1" dirty="0">
                <a:latin typeface="Montserrat" panose="00000500000000000000" pitchFamily="2" charset="-52"/>
              </a:rPr>
              <a:t>8. Начальник команды – </a:t>
            </a:r>
            <a:r>
              <a:rPr lang="ru-RU" sz="1200" b="1" i="1" dirty="0">
                <a:latin typeface="Montserrat" panose="00000500000000000000" pitchFamily="2" charset="-52"/>
              </a:rPr>
              <a:t>Воробей М.Б. </a:t>
            </a:r>
            <a:r>
              <a:rPr lang="ru-RU" sz="1200" i="1" dirty="0">
                <a:latin typeface="Montserrat" panose="00000500000000000000" pitchFamily="2" charset="-52"/>
              </a:rPr>
              <a:t>(ФГБУ ЦСП)</a:t>
            </a:r>
          </a:p>
          <a:p>
            <a:endParaRPr lang="ru-RU" sz="1200" i="1" dirty="0">
              <a:latin typeface="Montserrat" panose="00000500000000000000" pitchFamily="2" charset="-52"/>
            </a:endParaRPr>
          </a:p>
          <a:p>
            <a:r>
              <a:rPr lang="ru-RU" sz="1200" i="1" dirty="0">
                <a:latin typeface="Montserrat" panose="00000500000000000000" pitchFamily="2" charset="-52"/>
              </a:rPr>
              <a:t>9. Администратор – </a:t>
            </a:r>
            <a:r>
              <a:rPr lang="ru-RU" sz="1200" b="1" i="1" dirty="0">
                <a:latin typeface="Montserrat" panose="00000500000000000000" pitchFamily="2" charset="-52"/>
              </a:rPr>
              <a:t>Ковалев П.В. </a:t>
            </a:r>
            <a:r>
              <a:rPr lang="ru-RU" sz="1200" i="1" dirty="0">
                <a:latin typeface="Montserrat" panose="00000500000000000000" pitchFamily="2" charset="-52"/>
              </a:rPr>
              <a:t>(ФГБУ ЦСП)</a:t>
            </a:r>
          </a:p>
          <a:p>
            <a:endParaRPr lang="ru-RU" sz="1200" i="1" dirty="0">
              <a:latin typeface="Montserrat" panose="00000500000000000000" pitchFamily="2" charset="-52"/>
            </a:endParaRPr>
          </a:p>
          <a:p>
            <a:r>
              <a:rPr lang="ru-RU" sz="1200" i="1" dirty="0">
                <a:latin typeface="Montserrat" panose="00000500000000000000" pitchFamily="2" charset="-52"/>
              </a:rPr>
              <a:t>10. Администратор – </a:t>
            </a:r>
            <a:r>
              <a:rPr lang="ru-RU" sz="1200" b="1" i="1" dirty="0">
                <a:latin typeface="Montserrat" panose="00000500000000000000" pitchFamily="2" charset="-52"/>
              </a:rPr>
              <a:t>Косенко А.В. </a:t>
            </a:r>
            <a:r>
              <a:rPr lang="ru-RU" sz="1200" i="1" dirty="0">
                <a:latin typeface="Montserrat" panose="00000500000000000000" pitchFamily="2" charset="-52"/>
              </a:rPr>
              <a:t>(ФГБУ ЦСП)</a:t>
            </a:r>
          </a:p>
          <a:p>
            <a:endParaRPr lang="ru-RU" sz="1200" i="1" dirty="0">
              <a:latin typeface="Montserrat" panose="00000500000000000000" pitchFamily="2" charset="-52"/>
            </a:endParaRPr>
          </a:p>
          <a:p>
            <a:r>
              <a:rPr lang="ru-RU" sz="1200" i="1" dirty="0">
                <a:latin typeface="Montserrat" panose="00000500000000000000" pitchFamily="2" charset="-52"/>
              </a:rPr>
              <a:t>11. Аналитик - </a:t>
            </a:r>
            <a:r>
              <a:rPr lang="ru-RU" sz="1200" b="1" i="1" dirty="0">
                <a:latin typeface="Montserrat" panose="00000500000000000000" pitchFamily="2" charset="-52"/>
              </a:rPr>
              <a:t>Тихонова С.Д.</a:t>
            </a:r>
            <a:r>
              <a:rPr lang="ru-RU" sz="1200" i="1" dirty="0">
                <a:latin typeface="Montserrat" panose="00000500000000000000" pitchFamily="2" charset="-52"/>
              </a:rPr>
              <a:t> (Аналитическое управление ФГБУ ЦСП)</a:t>
            </a:r>
          </a:p>
          <a:p>
            <a:endParaRPr lang="ru-RU" sz="1200" i="1" dirty="0">
              <a:latin typeface="Montserrat" panose="00000500000000000000" pitchFamily="2" charset="-52"/>
            </a:endParaRPr>
          </a:p>
          <a:p>
            <a:endParaRPr lang="ru-RU" sz="1200" i="1" dirty="0">
              <a:latin typeface="Montserrat" panose="00000500000000000000" pitchFamily="2" charset="-52"/>
            </a:endParaRPr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67222" cy="667222"/>
          </a:xfrm>
          <a:prstGeom prst="rect">
            <a:avLst/>
          </a:prstGeom>
          <a:solidFill>
            <a:srgbClr val="002060"/>
          </a:solidFill>
          <a:ln>
            <a:noFill/>
          </a:ln>
          <a:effectLst/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557F20C-6D30-A16A-0DEC-4A9623FB03E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682383" cy="2761787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9111E43-F84A-4B57-4DDF-F8463EA226C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61787"/>
            <a:ext cx="3682383" cy="2451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1964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единительная линия 4"/>
          <p:cNvCxnSpPr/>
          <p:nvPr/>
        </p:nvCxnSpPr>
        <p:spPr>
          <a:xfrm>
            <a:off x="338976" y="846394"/>
            <a:ext cx="0" cy="3669572"/>
          </a:xfrm>
          <a:prstGeom prst="line">
            <a:avLst/>
          </a:prstGeom>
          <a:ln w="127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Прямоугольник 5"/>
          <p:cNvSpPr/>
          <p:nvPr/>
        </p:nvSpPr>
        <p:spPr>
          <a:xfrm>
            <a:off x="746575" y="349292"/>
            <a:ext cx="765085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>
                <a:solidFill>
                  <a:srgbClr val="002060"/>
                </a:solidFill>
                <a:latin typeface="Montserrat" panose="00000500000000000000" pitchFamily="2" charset="-52"/>
              </a:rPr>
              <a:t>Состав сборной команды</a:t>
            </a:r>
          </a:p>
          <a:p>
            <a:r>
              <a:rPr lang="ru-RU" b="1" i="1" dirty="0">
                <a:solidFill>
                  <a:srgbClr val="002060"/>
                </a:solidFill>
                <a:latin typeface="Montserrat" panose="00000500000000000000" pitchFamily="2" charset="-52"/>
              </a:rPr>
              <a:t>в спортивном </a:t>
            </a:r>
          </a:p>
          <a:p>
            <a:r>
              <a:rPr lang="ru-RU" b="1" i="1" dirty="0">
                <a:solidFill>
                  <a:srgbClr val="002060"/>
                </a:solidFill>
                <a:latin typeface="Montserrat" panose="00000500000000000000" pitchFamily="2" charset="-52"/>
              </a:rPr>
              <a:t>сезоне 2025/2026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91580" y="1491630"/>
            <a:ext cx="3465384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6088"/>
            <a:r>
              <a:rPr lang="ru-RU" sz="1400" b="1" i="1" dirty="0">
                <a:solidFill>
                  <a:srgbClr val="002060"/>
                </a:solidFill>
                <a:latin typeface="Montserrat" panose="00000500000000000000" pitchFamily="2" charset="-52"/>
              </a:rPr>
              <a:t>Основной</a:t>
            </a:r>
            <a:br>
              <a:rPr lang="ru-RU" sz="1400" b="1" i="1" dirty="0">
                <a:solidFill>
                  <a:srgbClr val="002060"/>
                </a:solidFill>
                <a:latin typeface="Montserrat" panose="00000500000000000000" pitchFamily="2" charset="-52"/>
              </a:rPr>
            </a:br>
            <a:r>
              <a:rPr lang="ru-RU" sz="1400" b="1" i="1" dirty="0">
                <a:solidFill>
                  <a:srgbClr val="002060"/>
                </a:solidFill>
                <a:latin typeface="Montserrat" panose="00000500000000000000" pitchFamily="2" charset="-52"/>
              </a:rPr>
              <a:t>состав:</a:t>
            </a:r>
          </a:p>
          <a:p>
            <a:r>
              <a:rPr lang="ru-RU" sz="1000" i="1" dirty="0">
                <a:latin typeface="Montserrat" panose="00000500000000000000" pitchFamily="2" charset="-52"/>
              </a:rPr>
              <a:t>1. Кустова Александра (1998) - Магадан</a:t>
            </a:r>
            <a:endParaRPr lang="en-US" sz="1000" i="1" dirty="0">
              <a:latin typeface="Montserrat" panose="00000500000000000000" pitchFamily="2" charset="-52"/>
            </a:endParaRPr>
          </a:p>
          <a:p>
            <a:r>
              <a:rPr lang="ru-RU" sz="1000" i="1" dirty="0">
                <a:latin typeface="Montserrat" panose="00000500000000000000" pitchFamily="2" charset="-52"/>
              </a:rPr>
              <a:t>2. Кручинина Кристина (2004) - С. Петербург (</a:t>
            </a:r>
            <a:r>
              <a:rPr lang="ru-RU" sz="1000" i="1" dirty="0">
                <a:solidFill>
                  <a:srgbClr val="FF0000"/>
                </a:solidFill>
                <a:latin typeface="Montserrat" panose="00000500000000000000" pitchFamily="2" charset="-52"/>
              </a:rPr>
              <a:t>временно отстраненная</a:t>
            </a:r>
            <a:r>
              <a:rPr lang="ru-RU" sz="1000" i="1" dirty="0">
                <a:latin typeface="Montserrat" panose="00000500000000000000" pitchFamily="2" charset="-52"/>
              </a:rPr>
              <a:t>)</a:t>
            </a:r>
          </a:p>
          <a:p>
            <a:r>
              <a:rPr lang="ru-RU" sz="1000" i="1" dirty="0">
                <a:latin typeface="Montserrat" panose="00000500000000000000" pitchFamily="2" charset="-52"/>
              </a:rPr>
              <a:t>3. </a:t>
            </a:r>
            <a:r>
              <a:rPr lang="ru-RU" sz="1000" i="1" dirty="0" err="1">
                <a:latin typeface="Montserrat" panose="00000500000000000000" pitchFamily="2" charset="-52"/>
              </a:rPr>
              <a:t>Римденок</a:t>
            </a:r>
            <a:r>
              <a:rPr lang="ru-RU" sz="1000" i="1" dirty="0">
                <a:latin typeface="Montserrat" panose="00000500000000000000" pitchFamily="2" charset="-52"/>
              </a:rPr>
              <a:t> Валерия (2005) - С. Петербург</a:t>
            </a:r>
          </a:p>
          <a:p>
            <a:r>
              <a:rPr lang="ru-RU" sz="1000" i="1" dirty="0">
                <a:latin typeface="Montserrat" panose="00000500000000000000" pitchFamily="2" charset="-52"/>
              </a:rPr>
              <a:t>4. Мохова Елизавета (2003) - Магадан</a:t>
            </a:r>
          </a:p>
          <a:p>
            <a:r>
              <a:rPr lang="ru-RU" sz="1000" i="1" dirty="0">
                <a:latin typeface="Montserrat" panose="00000500000000000000" pitchFamily="2" charset="-52"/>
              </a:rPr>
              <a:t>5. </a:t>
            </a:r>
            <a:r>
              <a:rPr lang="ru-RU" sz="1000" i="1" dirty="0" err="1">
                <a:latin typeface="Montserrat" panose="00000500000000000000" pitchFamily="2" charset="-52"/>
              </a:rPr>
              <a:t>Скоробогатых</a:t>
            </a:r>
            <a:r>
              <a:rPr lang="ru-RU" sz="1000" i="1" dirty="0">
                <a:latin typeface="Montserrat" panose="00000500000000000000" pitchFamily="2" charset="-52"/>
              </a:rPr>
              <a:t> Эмилия (2008) - Чайковский</a:t>
            </a:r>
          </a:p>
          <a:p>
            <a:r>
              <a:rPr lang="ru-RU" sz="1000" i="1" dirty="0">
                <a:latin typeface="Montserrat" panose="00000500000000000000" pitchFamily="2" charset="-52"/>
              </a:rPr>
              <a:t>6. Рогалева София (2008) - Чайковский</a:t>
            </a:r>
          </a:p>
          <a:p>
            <a:r>
              <a:rPr lang="ru-RU" sz="1000" i="1" dirty="0">
                <a:latin typeface="Montserrat" panose="00000500000000000000" pitchFamily="2" charset="-52"/>
              </a:rPr>
              <a:t>7. </a:t>
            </a:r>
            <a:r>
              <a:rPr lang="ru-RU" sz="1000" i="1" dirty="0" err="1">
                <a:latin typeface="Montserrat" panose="00000500000000000000" pitchFamily="2" charset="-52"/>
              </a:rPr>
              <a:t>Каблукова</a:t>
            </a:r>
            <a:r>
              <a:rPr lang="ru-RU" sz="1000" i="1" dirty="0">
                <a:latin typeface="Montserrat" panose="00000500000000000000" pitchFamily="2" charset="-52"/>
              </a:rPr>
              <a:t> Ксения (1998) - Чайковский</a:t>
            </a:r>
          </a:p>
          <a:p>
            <a:r>
              <a:rPr lang="ru-RU" sz="1000" i="1" dirty="0">
                <a:latin typeface="Montserrat" panose="00000500000000000000" pitchFamily="2" charset="-52"/>
              </a:rPr>
              <a:t>8. </a:t>
            </a:r>
            <a:r>
              <a:rPr lang="ru-RU" sz="1000" i="1" dirty="0" err="1">
                <a:latin typeface="Montserrat" panose="00000500000000000000" pitchFamily="2" charset="-52"/>
              </a:rPr>
              <a:t>Колясникова</a:t>
            </a:r>
            <a:r>
              <a:rPr lang="ru-RU" sz="1000" i="1" dirty="0">
                <a:latin typeface="Montserrat" panose="00000500000000000000" pitchFamily="2" charset="-52"/>
              </a:rPr>
              <a:t> Валерия (2003) - Магадан</a:t>
            </a:r>
          </a:p>
          <a:p>
            <a:endParaRPr lang="ru-RU" sz="1000" i="1" dirty="0">
              <a:latin typeface="Montserrat" panose="00000500000000000000" pitchFamily="2" charset="-52"/>
            </a:endParaRPr>
          </a:p>
          <a:p>
            <a:r>
              <a:rPr lang="ru-RU" sz="1000" i="1" dirty="0">
                <a:latin typeface="Montserrat" panose="00000500000000000000" pitchFamily="2" charset="-52"/>
              </a:rPr>
              <a:t>Подключены после летнего ЧР:</a:t>
            </a:r>
          </a:p>
          <a:p>
            <a:r>
              <a:rPr lang="ru-RU" sz="1000" i="1" dirty="0">
                <a:latin typeface="Montserrat" panose="00000500000000000000" pitchFamily="2" charset="-52"/>
              </a:rPr>
              <a:t>1. </a:t>
            </a:r>
            <a:r>
              <a:rPr lang="ru-RU" sz="1000" i="1" dirty="0" err="1">
                <a:latin typeface="Montserrat" panose="00000500000000000000" pitchFamily="2" charset="-52"/>
              </a:rPr>
              <a:t>Махиня</a:t>
            </a:r>
            <a:r>
              <a:rPr lang="ru-RU" sz="1000" i="1" dirty="0">
                <a:latin typeface="Montserrat" panose="00000500000000000000" pitchFamily="2" charset="-52"/>
              </a:rPr>
              <a:t> Ирма (2002) - Сочи</a:t>
            </a:r>
          </a:p>
          <a:p>
            <a:r>
              <a:rPr lang="ru-RU" sz="1000" i="1" dirty="0">
                <a:latin typeface="Montserrat" panose="00000500000000000000" pitchFamily="2" charset="-52"/>
              </a:rPr>
              <a:t>2. Поляничко Анна (2007) - С. - Петербург</a:t>
            </a:r>
            <a:endParaRPr lang="en-US" sz="1000" i="1" dirty="0">
              <a:latin typeface="Montserrat" panose="00000500000000000000" pitchFamily="2" charset="-52"/>
            </a:endParaRPr>
          </a:p>
          <a:p>
            <a:endParaRPr lang="ru-RU" sz="1000" i="1" dirty="0">
              <a:latin typeface="Montserrat" panose="00000500000000000000" pitchFamily="2" charset="-52"/>
            </a:endParaRPr>
          </a:p>
          <a:p>
            <a:r>
              <a:rPr lang="ru-RU" sz="1000" i="1" dirty="0">
                <a:latin typeface="Montserrat" panose="00000500000000000000" pitchFamily="2" charset="-52"/>
              </a:rPr>
              <a:t>Прокопьева Кристина (2000) - травма</a:t>
            </a:r>
          </a:p>
          <a:p>
            <a:r>
              <a:rPr lang="ru-RU" sz="1000" i="1" dirty="0">
                <a:latin typeface="Montserrat" panose="00000500000000000000" pitchFamily="2" charset="-52"/>
              </a:rPr>
              <a:t>Ибрагимова Аделина (2003) - восстановление после травмы.</a:t>
            </a:r>
          </a:p>
        </p:txBody>
      </p:sp>
      <p:pic>
        <p:nvPicPr>
          <p:cNvPr id="3075" name="Picture 3" descr="C:\Users\black\Downloads\star_2893811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579" y="1492788"/>
            <a:ext cx="405045" cy="405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3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67222" cy="667222"/>
          </a:xfrm>
          <a:prstGeom prst="rect">
            <a:avLst/>
          </a:prstGeom>
          <a:solidFill>
            <a:srgbClr val="002060"/>
          </a:solidFill>
          <a:ln>
            <a:noFill/>
          </a:ln>
          <a:effectLst/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EEDC114-43E6-2C1F-5B76-BFE3D13FB24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3601" y="2362408"/>
            <a:ext cx="3600400" cy="2396516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E91B44A-8449-82D0-68C3-349B84E3E70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3601" y="333611"/>
            <a:ext cx="3600399" cy="2028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93878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единительная линия 4"/>
          <p:cNvCxnSpPr/>
          <p:nvPr/>
        </p:nvCxnSpPr>
        <p:spPr>
          <a:xfrm>
            <a:off x="338976" y="846394"/>
            <a:ext cx="0" cy="3669572"/>
          </a:xfrm>
          <a:prstGeom prst="line">
            <a:avLst/>
          </a:prstGeom>
          <a:ln w="127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6314840"/>
              </p:ext>
            </p:extLst>
          </p:nvPr>
        </p:nvGraphicFramePr>
        <p:xfrm>
          <a:off x="343374" y="1174795"/>
          <a:ext cx="5355595" cy="3764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00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055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>
                          <a:solidFill>
                            <a:srgbClr val="002060"/>
                          </a:solidFill>
                          <a:latin typeface="Montserrat" panose="00000500000000000000" pitchFamily="2" charset="-52"/>
                        </a:rPr>
                        <a:t>1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Повысить уровень координационной и скоростно-силовой подготовленности.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>
                          <a:solidFill>
                            <a:srgbClr val="002060"/>
                          </a:solidFill>
                          <a:latin typeface="Montserrat" panose="00000500000000000000" pitchFamily="2" charset="-52"/>
                        </a:rPr>
                        <a:t>2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Улучшение технических характеристик в фазах прыжка: стойка разгона, взлетная фаза, полетная фаза,</a:t>
                      </a:r>
                    </a:p>
                    <a:p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подход к горе приземления и фазы приземления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>
                          <a:solidFill>
                            <a:srgbClr val="002060"/>
                          </a:solidFill>
                          <a:latin typeface="Montserrat" panose="00000500000000000000" pitchFamily="2" charset="-52"/>
                        </a:rPr>
                        <a:t>3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Выйти на средний уровень длинны прыжка 93% от </a:t>
                      </a:r>
                      <a:r>
                        <a:rPr lang="en" sz="1200" b="0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HS</a:t>
                      </a:r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.</a:t>
                      </a:r>
                      <a:endParaRPr lang="en" sz="1200" b="0" i="1" dirty="0">
                        <a:solidFill>
                          <a:schemeClr val="tx1"/>
                        </a:solidFill>
                        <a:latin typeface="Montserrat" panose="00000500000000000000" pitchFamily="2" charset="-5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>
                          <a:solidFill>
                            <a:srgbClr val="002060"/>
                          </a:solidFill>
                          <a:latin typeface="Montserrat" panose="00000500000000000000" pitchFamily="2" charset="-52"/>
                        </a:rPr>
                        <a:t>4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Снизить уровень жирового компонента до уровня модельных характеристик (10,7%).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>
                          <a:solidFill>
                            <a:srgbClr val="002060"/>
                          </a:solidFill>
                          <a:latin typeface="Montserrat" panose="00000500000000000000" pitchFamily="2" charset="-52"/>
                        </a:rPr>
                        <a:t>5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Повышение мотивации спортсменов и позитивной атмосферы в команде.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>
                          <a:solidFill>
                            <a:srgbClr val="002060"/>
                          </a:solidFill>
                          <a:latin typeface="Montserrat" panose="00000500000000000000" pitchFamily="2" charset="-52"/>
                        </a:rPr>
                        <a:t>6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Успешное выступление на Олимпийских Играх, Международных соревнованиях, Кубках России и  Чемпионатах России.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 i="1" dirty="0">
                        <a:solidFill>
                          <a:srgbClr val="002060"/>
                        </a:solidFill>
                        <a:latin typeface="Montserrat" panose="00000500000000000000" pitchFamily="2" charset="-52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1" dirty="0">
                        <a:solidFill>
                          <a:schemeClr val="tx1"/>
                        </a:solidFill>
                        <a:latin typeface="Montserrat" panose="00000500000000000000" pitchFamily="2" charset="-5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 i="1" dirty="0">
                        <a:solidFill>
                          <a:srgbClr val="002060"/>
                        </a:solidFill>
                        <a:latin typeface="Montserrat" panose="00000500000000000000" pitchFamily="2" charset="-52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200" b="0" i="1" dirty="0">
                        <a:solidFill>
                          <a:schemeClr val="tx1"/>
                        </a:solidFill>
                        <a:latin typeface="Montserrat" panose="00000500000000000000" pitchFamily="2" charset="-5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4" name="Прямоугольник 13"/>
          <p:cNvSpPr/>
          <p:nvPr/>
        </p:nvSpPr>
        <p:spPr>
          <a:xfrm>
            <a:off x="746575" y="349292"/>
            <a:ext cx="76508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>
                <a:solidFill>
                  <a:srgbClr val="002060"/>
                </a:solidFill>
                <a:latin typeface="Montserrat" panose="00000500000000000000" pitchFamily="2" charset="-52"/>
              </a:rPr>
              <a:t>Цели и задачи на спортивный</a:t>
            </a:r>
          </a:p>
          <a:p>
            <a:r>
              <a:rPr lang="ru-RU" b="1" i="1" dirty="0">
                <a:solidFill>
                  <a:srgbClr val="002060"/>
                </a:solidFill>
                <a:latin typeface="Montserrat" panose="00000500000000000000" pitchFamily="2" charset="-52"/>
              </a:rPr>
              <a:t>сезон 2025/2026</a:t>
            </a:r>
          </a:p>
        </p:txBody>
      </p:sp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67222" cy="667222"/>
          </a:xfrm>
          <a:prstGeom prst="rect">
            <a:avLst/>
          </a:prstGeom>
          <a:solidFill>
            <a:srgbClr val="002060"/>
          </a:solidFill>
          <a:ln>
            <a:noFill/>
          </a:ln>
          <a:effectLst/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777E744-6D76-A376-DC3D-F922A2FD960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3630" y="333611"/>
            <a:ext cx="3390370" cy="2256715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5498C28-6FE1-93D2-4F70-617B69E3C49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3630" y="2583870"/>
            <a:ext cx="3390370" cy="2256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25181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746575" y="20891"/>
            <a:ext cx="76508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>
                <a:solidFill>
                  <a:srgbClr val="002060"/>
                </a:solidFill>
                <a:latin typeface="Montserrat" panose="00000500000000000000" pitchFamily="2" charset="-52"/>
              </a:rPr>
              <a:t>Сравнительный анализ среднее выполнение нагрузок в подготовительном периоде</a:t>
            </a:r>
          </a:p>
        </p:txBody>
      </p:sp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67222" cy="667222"/>
          </a:xfrm>
          <a:prstGeom prst="rect">
            <a:avLst/>
          </a:prstGeom>
          <a:solidFill>
            <a:srgbClr val="002060"/>
          </a:solidFill>
          <a:ln>
            <a:noFill/>
          </a:ln>
          <a:effectLst/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D009BBD-C562-5E16-513F-4288684C41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33745" y="667222"/>
            <a:ext cx="6676510" cy="4352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21725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746575" y="349292"/>
            <a:ext cx="76508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>
                <a:solidFill>
                  <a:srgbClr val="002060"/>
                </a:solidFill>
                <a:latin typeface="Montserrat" panose="00000500000000000000" pitchFamily="2" charset="-52"/>
              </a:rPr>
              <a:t>Показатели состояния спортсменок на ежедневной основе на СМ май-август (среднее по команде)</a:t>
            </a:r>
          </a:p>
        </p:txBody>
      </p:sp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67222" cy="667222"/>
          </a:xfrm>
          <a:prstGeom prst="rect">
            <a:avLst/>
          </a:prstGeom>
          <a:solidFill>
            <a:srgbClr val="002060"/>
          </a:solidFill>
          <a:ln>
            <a:noFill/>
          </a:ln>
          <a:effectLst/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92E0FFF-912A-201C-74C5-5DC4E2F4F8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0911" y="1176595"/>
            <a:ext cx="8862177" cy="2508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63853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746575" y="349292"/>
            <a:ext cx="76508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>
                <a:solidFill>
                  <a:srgbClr val="002060"/>
                </a:solidFill>
                <a:latin typeface="Montserrat" panose="00000500000000000000" pitchFamily="2" charset="-52"/>
              </a:rPr>
              <a:t>Рейтинг кубка России 2025-2026 года:</a:t>
            </a:r>
          </a:p>
        </p:txBody>
      </p:sp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67222" cy="667222"/>
          </a:xfrm>
          <a:prstGeom prst="rect">
            <a:avLst/>
          </a:prstGeom>
          <a:solidFill>
            <a:srgbClr val="002060"/>
          </a:solidFill>
          <a:ln>
            <a:noFill/>
          </a:ln>
          <a:effectLst/>
        </p:spPr>
      </p:pic>
      <p:graphicFrame>
        <p:nvGraphicFramePr>
          <p:cNvPr id="8" name="Таблица 7">
            <a:extLst>
              <a:ext uri="{FF2B5EF4-FFF2-40B4-BE49-F238E27FC236}">
                <a16:creationId xmlns:a16="http://schemas.microsoft.com/office/drawing/2014/main" id="{7919A2BA-5D06-6A5E-5987-0ED92CDC2E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3829343"/>
              </p:ext>
            </p:extLst>
          </p:nvPr>
        </p:nvGraphicFramePr>
        <p:xfrm>
          <a:off x="376863" y="1131590"/>
          <a:ext cx="8515621" cy="349843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95852">
                  <a:extLst>
                    <a:ext uri="{9D8B030D-6E8A-4147-A177-3AD203B41FA5}">
                      <a16:colId xmlns:a16="http://schemas.microsoft.com/office/drawing/2014/main" val="1345742267"/>
                    </a:ext>
                  </a:extLst>
                </a:gridCol>
                <a:gridCol w="803141">
                  <a:extLst>
                    <a:ext uri="{9D8B030D-6E8A-4147-A177-3AD203B41FA5}">
                      <a16:colId xmlns:a16="http://schemas.microsoft.com/office/drawing/2014/main" val="1077492060"/>
                    </a:ext>
                  </a:extLst>
                </a:gridCol>
                <a:gridCol w="623889">
                  <a:extLst>
                    <a:ext uri="{9D8B030D-6E8A-4147-A177-3AD203B41FA5}">
                      <a16:colId xmlns:a16="http://schemas.microsoft.com/office/drawing/2014/main" val="3698562186"/>
                    </a:ext>
                  </a:extLst>
                </a:gridCol>
                <a:gridCol w="803141">
                  <a:extLst>
                    <a:ext uri="{9D8B030D-6E8A-4147-A177-3AD203B41FA5}">
                      <a16:colId xmlns:a16="http://schemas.microsoft.com/office/drawing/2014/main" val="1105946547"/>
                    </a:ext>
                  </a:extLst>
                </a:gridCol>
                <a:gridCol w="726319">
                  <a:extLst>
                    <a:ext uri="{9D8B030D-6E8A-4147-A177-3AD203B41FA5}">
                      <a16:colId xmlns:a16="http://schemas.microsoft.com/office/drawing/2014/main" val="3889908418"/>
                    </a:ext>
                  </a:extLst>
                </a:gridCol>
                <a:gridCol w="1697072">
                  <a:extLst>
                    <a:ext uri="{9D8B030D-6E8A-4147-A177-3AD203B41FA5}">
                      <a16:colId xmlns:a16="http://schemas.microsoft.com/office/drawing/2014/main" val="2184497639"/>
                    </a:ext>
                  </a:extLst>
                </a:gridCol>
                <a:gridCol w="391095">
                  <a:extLst>
                    <a:ext uri="{9D8B030D-6E8A-4147-A177-3AD203B41FA5}">
                      <a16:colId xmlns:a16="http://schemas.microsoft.com/office/drawing/2014/main" val="3273752904"/>
                    </a:ext>
                  </a:extLst>
                </a:gridCol>
                <a:gridCol w="495852">
                  <a:extLst>
                    <a:ext uri="{9D8B030D-6E8A-4147-A177-3AD203B41FA5}">
                      <a16:colId xmlns:a16="http://schemas.microsoft.com/office/drawing/2014/main" val="746554599"/>
                    </a:ext>
                  </a:extLst>
                </a:gridCol>
                <a:gridCol w="495852">
                  <a:extLst>
                    <a:ext uri="{9D8B030D-6E8A-4147-A177-3AD203B41FA5}">
                      <a16:colId xmlns:a16="http://schemas.microsoft.com/office/drawing/2014/main" val="1816051557"/>
                    </a:ext>
                  </a:extLst>
                </a:gridCol>
                <a:gridCol w="495852">
                  <a:extLst>
                    <a:ext uri="{9D8B030D-6E8A-4147-A177-3AD203B41FA5}">
                      <a16:colId xmlns:a16="http://schemas.microsoft.com/office/drawing/2014/main" val="2522645156"/>
                    </a:ext>
                  </a:extLst>
                </a:gridCol>
                <a:gridCol w="495852">
                  <a:extLst>
                    <a:ext uri="{9D8B030D-6E8A-4147-A177-3AD203B41FA5}">
                      <a16:colId xmlns:a16="http://schemas.microsoft.com/office/drawing/2014/main" val="3707699777"/>
                    </a:ext>
                  </a:extLst>
                </a:gridCol>
                <a:gridCol w="495852">
                  <a:extLst>
                    <a:ext uri="{9D8B030D-6E8A-4147-A177-3AD203B41FA5}">
                      <a16:colId xmlns:a16="http://schemas.microsoft.com/office/drawing/2014/main" val="3342189697"/>
                    </a:ext>
                  </a:extLst>
                </a:gridCol>
                <a:gridCol w="495852">
                  <a:extLst>
                    <a:ext uri="{9D8B030D-6E8A-4147-A177-3AD203B41FA5}">
                      <a16:colId xmlns:a16="http://schemas.microsoft.com/office/drawing/2014/main" val="349509473"/>
                    </a:ext>
                  </a:extLst>
                </a:gridCol>
              </a:tblGrid>
              <a:tr h="213541"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>
                          <a:effectLst/>
                        </a:rPr>
                        <a:t>Место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Фамилия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Имя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Отчество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Год рождения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Регион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Разряд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1й этап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2й этап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3й этап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4й этап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5й этап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Сумма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969103033"/>
                  </a:ext>
                </a:extLst>
              </a:tr>
              <a:tr h="213541"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u="none" strike="noStrike" dirty="0">
                          <a:effectLst/>
                        </a:rPr>
                        <a:t>1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u="none" strike="noStrike" dirty="0">
                          <a:effectLst/>
                        </a:rPr>
                        <a:t>Кустова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u="none" strike="noStrike">
                          <a:effectLst/>
                        </a:rPr>
                        <a:t>Александра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u="none" strike="noStrike">
                          <a:effectLst/>
                        </a:rPr>
                        <a:t>Геннадьевна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effectLst/>
                        </a:rPr>
                        <a:t>1998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u="none" strike="noStrike">
                          <a:effectLst/>
                        </a:rPr>
                        <a:t>Магаданская область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effectLst/>
                        </a:rPr>
                        <a:t>МСМК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effectLst/>
                        </a:rPr>
                        <a:t>23,0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effectLst/>
                        </a:rPr>
                        <a:t>30,0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effectLst/>
                        </a:rPr>
                        <a:t>17,0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effectLst/>
                        </a:rPr>
                        <a:t>30,0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effectLst/>
                        </a:rPr>
                        <a:t>30,0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effectLst/>
                        </a:rPr>
                        <a:t>130,0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698812146"/>
                  </a:ext>
                </a:extLst>
              </a:tr>
              <a:tr h="213541"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u="none" strike="noStrike">
                          <a:effectLst/>
                        </a:rPr>
                        <a:t>2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u="none" strike="noStrike">
                          <a:effectLst/>
                        </a:rPr>
                        <a:t>Колясникова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u="none" strike="noStrike" dirty="0">
                          <a:effectLst/>
                        </a:rPr>
                        <a:t>Валерия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u="none" strike="noStrike">
                          <a:effectLst/>
                        </a:rPr>
                        <a:t>Дмитриевна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effectLst/>
                        </a:rPr>
                        <a:t>2003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u="none" strike="noStrike">
                          <a:effectLst/>
                        </a:rPr>
                        <a:t>Магаданская область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effectLst/>
                        </a:rPr>
                        <a:t>МС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effectLst/>
                        </a:rPr>
                        <a:t>19,0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effectLst/>
                        </a:rPr>
                        <a:t>15,0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effectLst/>
                        </a:rPr>
                        <a:t>30,0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</a:rPr>
                        <a:t>17,0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</a:rPr>
                        <a:t>17,0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</a:rPr>
                        <a:t>98,0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88291538"/>
                  </a:ext>
                </a:extLst>
              </a:tr>
              <a:tr h="203023"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u="none" strike="noStrike">
                          <a:effectLst/>
                        </a:rPr>
                        <a:t>3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u="none" strike="noStrike">
                          <a:effectLst/>
                        </a:rPr>
                        <a:t>Каблукова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u="none" strike="noStrike">
                          <a:effectLst/>
                        </a:rPr>
                        <a:t>Ксения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u="none" strike="noStrike" dirty="0">
                          <a:effectLst/>
                        </a:rPr>
                        <a:t>Юрьевна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</a:rPr>
                        <a:t>1998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u="none" strike="noStrike" dirty="0">
                          <a:effectLst/>
                        </a:rPr>
                        <a:t>Московская область - Пермский край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</a:rPr>
                        <a:t>МСМК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</a:rPr>
                        <a:t>16,0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</a:rPr>
                        <a:t>16,0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</a:rPr>
                        <a:t>23,0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</a:rPr>
                        <a:t>23,0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effectLst/>
                        </a:rPr>
                        <a:t>19,0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</a:rPr>
                        <a:t>97,0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33025951"/>
                  </a:ext>
                </a:extLst>
              </a:tr>
              <a:tr h="213541"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4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Поляничко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Анна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</a:rPr>
                        <a:t>Александровна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2005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</a:rPr>
                        <a:t>Санкт-Петербург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КМС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14,0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23,0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19,0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19,0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75,0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02497876"/>
                  </a:ext>
                </a:extLst>
              </a:tr>
              <a:tr h="213541"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Мохова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Елизавета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Андреевна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2003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</a:rPr>
                        <a:t>Магаданская область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МС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13,0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11,0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11,0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16,0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23,0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74,0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5430533"/>
                  </a:ext>
                </a:extLst>
              </a:tr>
              <a:tr h="213541"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6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Ермак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Софья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Михайловна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2010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Нижегородская область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КМС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17,0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14,0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13,0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11,0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15,0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70,0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87370269"/>
                  </a:ext>
                </a:extLst>
              </a:tr>
              <a:tr h="213541"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7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Пискунова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Ксения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Дмитриевна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2004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</a:rPr>
                        <a:t>Свердловская область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МС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9,5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10,0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15,0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10,0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14,0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58,5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6386032"/>
                  </a:ext>
                </a:extLst>
              </a:tr>
              <a:tr h="213541"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8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Павлова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Вероника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Михайловна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2007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</a:rPr>
                        <a:t>Нижегородская область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КМС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7,5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9,5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14,0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14,0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12,0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57,0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60128663"/>
                  </a:ext>
                </a:extLst>
              </a:tr>
              <a:tr h="213541"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9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Иванова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Алина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Андреевна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2007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</a:rPr>
                        <a:t>Пермский край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КМС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8,5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8,0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8,0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13,0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16,0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53,5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05413684"/>
                  </a:ext>
                </a:extLst>
              </a:tr>
              <a:tr h="213541"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10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Махиня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Ирма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Георгиевна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2002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Краснодарский край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ЗМС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30,0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19,0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 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49,0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835753330"/>
                  </a:ext>
                </a:extLst>
              </a:tr>
              <a:tr h="213541"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11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Баранцева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Александра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Ильинична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2001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Московская область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МСМК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9,0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9,0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9,5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7,5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13,0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48,0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881040142"/>
                  </a:ext>
                </a:extLst>
              </a:tr>
              <a:tr h="213541"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12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Аглетдинова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София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Сергеевна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2008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Санкт-Петербург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1р.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10,0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12,0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7,0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12,0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 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41,0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86234599"/>
                  </a:ext>
                </a:extLst>
              </a:tr>
              <a:tr h="213541"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13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Римденок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Валерия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Викторовна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2006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Санкт-Петербург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МС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15,0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17,0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32,0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70798469"/>
                  </a:ext>
                </a:extLst>
              </a:tr>
              <a:tr h="213541"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13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Шукшина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Екатерина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Андреевна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2008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Санкт-Петербург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КМС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8,0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7,5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8,5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8,0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32,0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92046275"/>
                  </a:ext>
                </a:extLst>
              </a:tr>
              <a:tr h="227777"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15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Пак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Полина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Дмитриевна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2008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effectLst/>
                        </a:rPr>
                        <a:t>Сахалинская область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МС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16,0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15,0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 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31,0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768" marR="6768" marT="676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548925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53292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6778" y="0"/>
            <a:ext cx="667222" cy="667222"/>
          </a:xfrm>
          <a:prstGeom prst="rect">
            <a:avLst/>
          </a:prstGeom>
          <a:solidFill>
            <a:srgbClr val="002060"/>
          </a:solidFill>
          <a:ln>
            <a:noFill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667222" y="124058"/>
            <a:ext cx="78095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>
                <a:solidFill>
                  <a:srgbClr val="002060"/>
                </a:solidFill>
                <a:latin typeface="Montserrat" panose="00000500000000000000" pitchFamily="2" charset="-52"/>
              </a:rPr>
              <a:t>Организационный план подготовки женской</a:t>
            </a:r>
          </a:p>
          <a:p>
            <a:pPr algn="ctr"/>
            <a:r>
              <a:rPr lang="ru-RU" b="1" i="1" dirty="0">
                <a:solidFill>
                  <a:srgbClr val="002060"/>
                </a:solidFill>
                <a:latin typeface="Montserrat" panose="00000500000000000000" pitchFamily="2" charset="-52"/>
              </a:rPr>
              <a:t>сборной команды на сезон 2025-2026 </a:t>
            </a:r>
            <a:r>
              <a:rPr lang="ru-RU" b="1" i="1" dirty="0" err="1">
                <a:solidFill>
                  <a:srgbClr val="002060"/>
                </a:solidFill>
                <a:latin typeface="Montserrat" panose="00000500000000000000" pitchFamily="2" charset="-52"/>
              </a:rPr>
              <a:t>г.г</a:t>
            </a:r>
            <a:r>
              <a:rPr lang="ru-RU" b="1" i="1" dirty="0">
                <a:solidFill>
                  <a:srgbClr val="002060"/>
                </a:solidFill>
                <a:latin typeface="Montserrat" panose="00000500000000000000" pitchFamily="2" charset="-52"/>
              </a:rPr>
              <a:t>.</a:t>
            </a:r>
            <a:endParaRPr lang="ru-RU" dirty="0">
              <a:solidFill>
                <a:srgbClr val="002060"/>
              </a:solidFill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0" y="2796775"/>
            <a:ext cx="9144000" cy="0"/>
          </a:xfrm>
          <a:prstGeom prst="line">
            <a:avLst/>
          </a:prstGeom>
          <a:ln w="12700">
            <a:solidFill>
              <a:srgbClr val="00206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1156208" y="2706765"/>
            <a:ext cx="180020" cy="18002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4" name="Прямая соединительная линия 13"/>
          <p:cNvCxnSpPr>
            <a:stCxn id="12" idx="2"/>
          </p:cNvCxnSpPr>
          <p:nvPr/>
        </p:nvCxnSpPr>
        <p:spPr>
          <a:xfrm>
            <a:off x="1246218" y="2886785"/>
            <a:ext cx="0" cy="630070"/>
          </a:xfrm>
          <a:prstGeom prst="line">
            <a:avLst/>
          </a:prstGeom>
          <a:ln w="12700">
            <a:solidFill>
              <a:srgbClr val="00206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7807775" y="2706765"/>
            <a:ext cx="180020" cy="18002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единительная линия 16"/>
          <p:cNvCxnSpPr>
            <a:stCxn id="16" idx="2"/>
          </p:cNvCxnSpPr>
          <p:nvPr/>
        </p:nvCxnSpPr>
        <p:spPr>
          <a:xfrm flipV="1">
            <a:off x="7897785" y="2076695"/>
            <a:ext cx="0" cy="810090"/>
          </a:xfrm>
          <a:prstGeom prst="line">
            <a:avLst/>
          </a:prstGeom>
          <a:ln w="12700">
            <a:solidFill>
              <a:srgbClr val="00206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ик 17"/>
          <p:cNvSpPr/>
          <p:nvPr/>
        </p:nvSpPr>
        <p:spPr>
          <a:xfrm>
            <a:off x="5500575" y="2706765"/>
            <a:ext cx="180020" cy="18002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9" name="Прямая соединительная линия 18"/>
          <p:cNvCxnSpPr>
            <a:stCxn id="18" idx="2"/>
          </p:cNvCxnSpPr>
          <p:nvPr/>
        </p:nvCxnSpPr>
        <p:spPr>
          <a:xfrm>
            <a:off x="5590585" y="2886785"/>
            <a:ext cx="0" cy="630069"/>
          </a:xfrm>
          <a:prstGeom prst="line">
            <a:avLst/>
          </a:prstGeom>
          <a:ln w="12700">
            <a:solidFill>
              <a:srgbClr val="00206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Прямоугольник 19"/>
          <p:cNvSpPr/>
          <p:nvPr/>
        </p:nvSpPr>
        <p:spPr>
          <a:xfrm>
            <a:off x="3373397" y="2706765"/>
            <a:ext cx="180020" cy="18002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1" name="Прямая соединительная линия 20"/>
          <p:cNvCxnSpPr>
            <a:stCxn id="20" idx="2"/>
          </p:cNvCxnSpPr>
          <p:nvPr/>
        </p:nvCxnSpPr>
        <p:spPr>
          <a:xfrm flipV="1">
            <a:off x="3463407" y="2076695"/>
            <a:ext cx="0" cy="810090"/>
          </a:xfrm>
          <a:prstGeom prst="line">
            <a:avLst/>
          </a:prstGeom>
          <a:ln w="12700">
            <a:solidFill>
              <a:srgbClr val="00206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Прямоугольник 29"/>
          <p:cNvSpPr/>
          <p:nvPr/>
        </p:nvSpPr>
        <p:spPr>
          <a:xfrm>
            <a:off x="625695" y="3516855"/>
            <a:ext cx="124104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000" b="1" i="1" dirty="0">
                <a:solidFill>
                  <a:srgbClr val="002060"/>
                </a:solidFill>
                <a:latin typeface="Montserrat" panose="00000500000000000000" pitchFamily="2" charset="-52"/>
              </a:rPr>
              <a:t>май-июль 2025</a:t>
            </a:r>
            <a:endParaRPr lang="ru-RU" sz="1000" b="1" dirty="0">
              <a:solidFill>
                <a:srgbClr val="002060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4745641" y="3516855"/>
            <a:ext cx="168988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000" b="1" i="1" dirty="0">
                <a:solidFill>
                  <a:srgbClr val="002060"/>
                </a:solidFill>
                <a:latin typeface="Montserrat" panose="00000500000000000000" pitchFamily="2" charset="-52"/>
              </a:rPr>
              <a:t>ноябрь-декабрь 2025</a:t>
            </a:r>
            <a:endParaRPr lang="ru-RU" sz="1000" b="1" dirty="0">
              <a:solidFill>
                <a:srgbClr val="002060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2656135" y="1830474"/>
            <a:ext cx="161454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000" b="1" i="1" dirty="0">
                <a:solidFill>
                  <a:srgbClr val="002060"/>
                </a:solidFill>
                <a:latin typeface="Montserrat" panose="00000500000000000000" pitchFamily="2" charset="-52"/>
              </a:rPr>
              <a:t>август-октябрь 2025</a:t>
            </a:r>
            <a:endParaRPr lang="ru-RU" sz="1000" b="1" dirty="0">
              <a:solidFill>
                <a:srgbClr val="002060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7173066" y="1830474"/>
            <a:ext cx="144943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000" b="1" i="1" dirty="0">
                <a:solidFill>
                  <a:srgbClr val="002060"/>
                </a:solidFill>
                <a:latin typeface="Montserrat" panose="00000500000000000000" pitchFamily="2" charset="-52"/>
              </a:rPr>
              <a:t>январь-март 2026</a:t>
            </a:r>
            <a:endParaRPr lang="ru-RU" sz="1000" b="1" dirty="0">
              <a:solidFill>
                <a:srgbClr val="002060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76582" y="1056677"/>
            <a:ext cx="2701381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000" i="1" dirty="0">
                <a:latin typeface="Montserrat" panose="00000500000000000000" pitchFamily="2" charset="-52"/>
              </a:rPr>
              <a:t>13.05-26.05 – ТМ (Сочи Юг спорт)</a:t>
            </a:r>
          </a:p>
          <a:p>
            <a:pPr algn="ctr"/>
            <a:r>
              <a:rPr lang="ru-RU" sz="1000" i="1" dirty="0">
                <a:solidFill>
                  <a:srgbClr val="FF0000"/>
                </a:solidFill>
                <a:latin typeface="Montserrat" panose="00000500000000000000" pitchFamily="2" charset="-52"/>
              </a:rPr>
              <a:t>01-18.06 - ТМ (Китай) - отмененный</a:t>
            </a:r>
          </a:p>
          <a:p>
            <a:pPr algn="ctr"/>
            <a:r>
              <a:rPr lang="ru-RU" sz="1000" i="1" dirty="0">
                <a:latin typeface="Montserrat" panose="00000500000000000000" pitchFamily="2" charset="-52"/>
              </a:rPr>
              <a:t>04-14.06 - ТМ (Н. Тагил)</a:t>
            </a:r>
          </a:p>
          <a:p>
            <a:pPr algn="ctr"/>
            <a:r>
              <a:rPr lang="ru-RU" sz="1000" i="1" dirty="0">
                <a:latin typeface="Montserrat" panose="00000500000000000000" pitchFamily="2" charset="-52"/>
              </a:rPr>
              <a:t>22-29.06 – ТМ (Алмата)</a:t>
            </a:r>
          </a:p>
          <a:p>
            <a:pPr algn="ctr"/>
            <a:r>
              <a:rPr lang="ru-RU" sz="1000" b="1" i="1" dirty="0">
                <a:latin typeface="Montserrat" panose="00000500000000000000" pitchFamily="2" charset="-52"/>
              </a:rPr>
              <a:t>03-07.07 – КР 1, 2 этап (Н. Новгород)</a:t>
            </a:r>
          </a:p>
          <a:p>
            <a:pPr algn="ctr"/>
            <a:r>
              <a:rPr lang="ru-RU" sz="1000" i="1" dirty="0">
                <a:latin typeface="Montserrat" panose="00000500000000000000" pitchFamily="2" charset="-52"/>
              </a:rPr>
              <a:t>13 - 14.07 – ЭКО (Москва)</a:t>
            </a:r>
            <a:endParaRPr lang="ru-RU" sz="1000" b="1" i="1" dirty="0">
              <a:latin typeface="Montserrat" panose="00000500000000000000" pitchFamily="2" charset="-52"/>
            </a:endParaRPr>
          </a:p>
          <a:p>
            <a:pPr algn="ctr"/>
            <a:r>
              <a:rPr lang="ru-RU" sz="1000" i="1" dirty="0">
                <a:latin typeface="Montserrat" panose="00000500000000000000" pitchFamily="2" charset="-52"/>
              </a:rPr>
              <a:t>14-24.07 - ТМ (Сочи Красная поляна)</a:t>
            </a:r>
          </a:p>
          <a:p>
            <a:pPr algn="ctr"/>
            <a:r>
              <a:rPr lang="ru-RU" sz="1000" b="1" i="1" dirty="0">
                <a:latin typeface="Montserrat" panose="00000500000000000000" pitchFamily="2" charset="-52"/>
              </a:rPr>
              <a:t>24-28.07 – МС «Горный орел» (Сочи)</a:t>
            </a:r>
          </a:p>
          <a:p>
            <a:pPr algn="ctr"/>
            <a:endParaRPr lang="ru-RU" sz="1000" i="1" dirty="0">
              <a:latin typeface="Montserrat" panose="00000500000000000000" pitchFamily="2" charset="-52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6057170" y="2987337"/>
            <a:ext cx="337536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00" i="1" dirty="0">
                <a:latin typeface="Montserrat" panose="00000500000000000000" pitchFamily="2" charset="-52"/>
              </a:rPr>
              <a:t>08-14.01 – ТМ (Чайковский)</a:t>
            </a:r>
          </a:p>
          <a:p>
            <a:pPr algn="ctr"/>
            <a:r>
              <a:rPr lang="ru-RU" sz="1000" b="1" i="1" dirty="0">
                <a:latin typeface="Montserrat" panose="00000500000000000000" pitchFamily="2" charset="-52"/>
              </a:rPr>
              <a:t>14-19.01 - КР 8,9,10 (Чайковский)</a:t>
            </a:r>
          </a:p>
          <a:p>
            <a:pPr algn="ctr"/>
            <a:r>
              <a:rPr lang="ru-RU" sz="1000" i="1" dirty="0">
                <a:latin typeface="Montserrat" panose="00000500000000000000" pitchFamily="2" charset="-52"/>
              </a:rPr>
              <a:t>22.01 - ЭКО (Москва)</a:t>
            </a:r>
          </a:p>
          <a:p>
            <a:pPr algn="ctr"/>
            <a:r>
              <a:rPr lang="ru-RU" sz="1000" i="1" dirty="0">
                <a:latin typeface="Montserrat" panose="00000500000000000000" pitchFamily="2" charset="-52"/>
              </a:rPr>
              <a:t>23.01-02.02 - ТМ (Китай)</a:t>
            </a:r>
          </a:p>
          <a:p>
            <a:pPr algn="ctr"/>
            <a:r>
              <a:rPr lang="ru-RU" sz="1000" i="1" dirty="0">
                <a:latin typeface="Montserrat" panose="00000500000000000000" pitchFamily="2" charset="-52"/>
              </a:rPr>
              <a:t>06-09.02 – ТМ (Нижний Тагил)</a:t>
            </a:r>
          </a:p>
          <a:p>
            <a:pPr algn="ctr"/>
            <a:r>
              <a:rPr lang="ru-RU" sz="1000" b="1" i="1" dirty="0">
                <a:latin typeface="Montserrat" panose="00000500000000000000" pitchFamily="2" charset="-52"/>
              </a:rPr>
              <a:t>09.02-16.02 - ЧР (Н. Тагил)</a:t>
            </a:r>
          </a:p>
          <a:p>
            <a:pPr algn="ctr"/>
            <a:r>
              <a:rPr lang="ru-RU" sz="1000" i="1" dirty="0">
                <a:latin typeface="Montserrat" panose="00000500000000000000" pitchFamily="2" charset="-52"/>
              </a:rPr>
              <a:t>23.02-04.03 – ТМ (Чайковский)</a:t>
            </a:r>
            <a:endParaRPr lang="ru-RU" sz="1000" b="1" i="1" dirty="0">
              <a:latin typeface="Montserrat" panose="00000500000000000000" pitchFamily="2" charset="-52"/>
            </a:endParaRPr>
          </a:p>
          <a:p>
            <a:pPr algn="ctr"/>
            <a:r>
              <a:rPr lang="ru-RU" sz="1000" b="1" i="1" dirty="0">
                <a:latin typeface="Montserrat" panose="00000500000000000000" pitchFamily="2" charset="-52"/>
              </a:rPr>
              <a:t>04-09.03 - МС «Медная гора» (Н.-Тагил)</a:t>
            </a:r>
          </a:p>
          <a:p>
            <a:pPr algn="ctr"/>
            <a:r>
              <a:rPr lang="ru-RU" sz="1000" b="1" i="1" dirty="0">
                <a:latin typeface="Montserrat" panose="00000500000000000000" pitchFamily="2" charset="-52"/>
              </a:rPr>
              <a:t>18-23.03 - ФКР (Н. Тагил)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2022145" y="3036650"/>
            <a:ext cx="2882520" cy="17851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000" i="1" dirty="0">
                <a:latin typeface="Montserrat" panose="00000500000000000000" pitchFamily="2" charset="-52"/>
              </a:rPr>
              <a:t>05 - 12.08 – ТМ (Н. Тагил)</a:t>
            </a:r>
          </a:p>
          <a:p>
            <a:pPr algn="ctr"/>
            <a:r>
              <a:rPr lang="ru-RU" sz="1000" b="1" i="1" dirty="0">
                <a:latin typeface="Montserrat" panose="00000500000000000000" pitchFamily="2" charset="-52"/>
              </a:rPr>
              <a:t>12-16.08 – КР 3,4 (Н. Тагил)</a:t>
            </a:r>
          </a:p>
          <a:p>
            <a:pPr algn="ctr"/>
            <a:r>
              <a:rPr lang="ru-RU" sz="1000" i="1" dirty="0">
                <a:latin typeface="Montserrat" panose="00000500000000000000" pitchFamily="2" charset="-52"/>
              </a:rPr>
              <a:t>21.08 – ТМ (Пермь, труба)</a:t>
            </a:r>
          </a:p>
          <a:p>
            <a:pPr algn="ctr"/>
            <a:r>
              <a:rPr lang="ru-RU" sz="1000" i="1" dirty="0">
                <a:latin typeface="Montserrat" panose="00000500000000000000" pitchFamily="2" charset="-52"/>
              </a:rPr>
              <a:t>21-27.08 - ТМ (Чайковский)</a:t>
            </a:r>
          </a:p>
          <a:p>
            <a:pPr algn="ctr"/>
            <a:r>
              <a:rPr lang="ru-RU" sz="1000" b="1" i="1" dirty="0">
                <a:latin typeface="Montserrat" panose="00000500000000000000" pitchFamily="2" charset="-52"/>
              </a:rPr>
              <a:t>27.08-01.09 – КР 5, 6 этап (Чайковский)</a:t>
            </a:r>
          </a:p>
          <a:p>
            <a:pPr algn="ctr"/>
            <a:r>
              <a:rPr lang="ru-RU" sz="1000" i="1" dirty="0">
                <a:latin typeface="Montserrat" panose="00000500000000000000" pitchFamily="2" charset="-52"/>
              </a:rPr>
              <a:t>08-10.09 – ЭКО, УМО (Москва)</a:t>
            </a:r>
          </a:p>
          <a:p>
            <a:pPr algn="ctr"/>
            <a:r>
              <a:rPr lang="ru-RU" sz="1000" i="1" dirty="0">
                <a:latin typeface="Montserrat" panose="00000500000000000000" pitchFamily="2" charset="-52"/>
              </a:rPr>
              <a:t>10-25.09 - ТМ (Китай)</a:t>
            </a:r>
          </a:p>
          <a:p>
            <a:pPr algn="ctr"/>
            <a:r>
              <a:rPr lang="ru-RU" sz="1000" b="1" i="1" dirty="0">
                <a:latin typeface="Montserrat" panose="00000500000000000000" pitchFamily="2" charset="-52"/>
              </a:rPr>
              <a:t>30.09-06.10  – ЧР (Сочи)</a:t>
            </a:r>
          </a:p>
          <a:p>
            <a:pPr algn="ctr"/>
            <a:r>
              <a:rPr lang="ru-RU" sz="1000" i="1" dirty="0">
                <a:latin typeface="Montserrat" panose="00000500000000000000" pitchFamily="2" charset="-52"/>
              </a:rPr>
              <a:t>11-22.10 – ТМ (Алушта Крымский)</a:t>
            </a:r>
          </a:p>
          <a:p>
            <a:pPr algn="ctr"/>
            <a:r>
              <a:rPr lang="ru-RU" sz="1000" i="1" dirty="0">
                <a:latin typeface="Montserrat" panose="00000500000000000000" pitchFamily="2" charset="-52"/>
              </a:rPr>
              <a:t>28.10-05.11 - ТМ (Сочи Красная поляна)</a:t>
            </a:r>
          </a:p>
          <a:p>
            <a:pPr algn="ctr"/>
            <a:endParaRPr lang="ru-RU" sz="1000" b="1" i="1" dirty="0">
              <a:latin typeface="Montserrat" panose="00000500000000000000" pitchFamily="2" charset="-52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FC31C6CA-8407-40A2-62FE-B819C394153D}"/>
              </a:ext>
            </a:extLst>
          </p:cNvPr>
          <p:cNvSpPr/>
          <p:nvPr/>
        </p:nvSpPr>
        <p:spPr>
          <a:xfrm>
            <a:off x="4059559" y="1447600"/>
            <a:ext cx="306205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000" i="1" dirty="0">
                <a:latin typeface="Montserrat" panose="00000500000000000000" pitchFamily="2" charset="-52"/>
              </a:rPr>
              <a:t>12-19.11 – ТМ (Сочи Красная поляна)</a:t>
            </a:r>
          </a:p>
          <a:p>
            <a:pPr algn="ctr"/>
            <a:r>
              <a:rPr lang="ru-RU" sz="1000" b="1" i="1" dirty="0">
                <a:latin typeface="Montserrat" panose="00000500000000000000" pitchFamily="2" charset="-52"/>
              </a:rPr>
              <a:t>19-24.11 – КР 1,2 (Сочи Красная поляна)</a:t>
            </a:r>
          </a:p>
          <a:p>
            <a:pPr algn="ctr"/>
            <a:r>
              <a:rPr lang="ru-RU" sz="1000" i="1" dirty="0">
                <a:latin typeface="Montserrat" panose="00000500000000000000" pitchFamily="2" charset="-52"/>
              </a:rPr>
              <a:t>27.11 - 03.12 – ТМ (Н. Тагил))</a:t>
            </a:r>
          </a:p>
          <a:p>
            <a:pPr algn="ctr"/>
            <a:r>
              <a:rPr lang="ru-RU" sz="1000" b="1" i="1" dirty="0">
                <a:latin typeface="Montserrat" panose="00000500000000000000" pitchFamily="2" charset="-52"/>
              </a:rPr>
              <a:t>03 - 08.12 - МС «</a:t>
            </a:r>
            <a:r>
              <a:rPr lang="ru-RU" sz="1000" b="1" i="1" dirty="0" err="1">
                <a:latin typeface="Montserrat" panose="00000500000000000000" pitchFamily="2" charset="-52"/>
              </a:rPr>
              <a:t>Металлинвест</a:t>
            </a:r>
            <a:r>
              <a:rPr lang="ru-RU" sz="1000" b="1" i="1" dirty="0">
                <a:latin typeface="Montserrat" panose="00000500000000000000" pitchFamily="2" charset="-52"/>
              </a:rPr>
              <a:t>» (Н. Тагил)</a:t>
            </a:r>
          </a:p>
          <a:p>
            <a:pPr algn="ctr"/>
            <a:r>
              <a:rPr lang="ru-RU" sz="1000" b="1" i="1" dirty="0">
                <a:latin typeface="Montserrat" panose="00000500000000000000" pitchFamily="2" charset="-52"/>
              </a:rPr>
              <a:t>10-15.12 - КР 3,4,5 (Чайковский)</a:t>
            </a:r>
          </a:p>
          <a:p>
            <a:pPr algn="ctr"/>
            <a:r>
              <a:rPr lang="ru-RU" sz="1000" i="1" dirty="0">
                <a:latin typeface="Montserrat" panose="00000500000000000000" pitchFamily="2" charset="-52"/>
              </a:rPr>
              <a:t>19-30.12 - ТМ (Алмата)</a:t>
            </a:r>
          </a:p>
        </p:txBody>
      </p:sp>
    </p:spTree>
    <p:extLst>
      <p:ext uri="{BB962C8B-B14F-4D97-AF65-F5344CB8AC3E}">
        <p14:creationId xmlns:p14="http://schemas.microsoft.com/office/powerpoint/2010/main" val="12148354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EDA89A6-AE3E-107F-E45B-B68A66CA6D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31467"/>
            <a:ext cx="8229600" cy="696724"/>
          </a:xfrm>
        </p:spPr>
        <p:txBody>
          <a:bodyPr>
            <a:normAutofit/>
          </a:bodyPr>
          <a:lstStyle/>
          <a:p>
            <a:r>
              <a:rPr lang="ru-RU" sz="1800" b="1" i="1" dirty="0">
                <a:solidFill>
                  <a:srgbClr val="002060"/>
                </a:solidFill>
                <a:latin typeface="Montserrat" panose="00000500000000000000" pitchFamily="2" charset="-52"/>
              </a:rPr>
              <a:t>Детальный план подготовки женской</a:t>
            </a:r>
            <a:br>
              <a:rPr lang="ru-RU" sz="1800" b="1" i="1" dirty="0">
                <a:solidFill>
                  <a:srgbClr val="002060"/>
                </a:solidFill>
                <a:latin typeface="Montserrat" panose="00000500000000000000" pitchFamily="2" charset="-52"/>
              </a:rPr>
            </a:br>
            <a:r>
              <a:rPr lang="ru-RU" sz="1800" b="1" i="1" dirty="0">
                <a:solidFill>
                  <a:srgbClr val="002060"/>
                </a:solidFill>
                <a:latin typeface="Montserrat" panose="00000500000000000000" pitchFamily="2" charset="-52"/>
              </a:rPr>
              <a:t>сборной команды к ОИ.</a:t>
            </a:r>
            <a:endParaRPr lang="ru-RU" dirty="0"/>
          </a:p>
        </p:txBody>
      </p:sp>
      <p:sp>
        <p:nvSpPr>
          <p:cNvPr id="5" name="Объект 2">
            <a:extLst>
              <a:ext uri="{FF2B5EF4-FFF2-40B4-BE49-F238E27FC236}">
                <a16:creationId xmlns:a16="http://schemas.microsoft.com/office/drawing/2014/main" id="{F958C466-6C01-CC95-62A8-A35DE4186FA8}"/>
              </a:ext>
            </a:extLst>
          </p:cNvPr>
          <p:cNvSpPr txBox="1">
            <a:spLocks/>
          </p:cNvSpPr>
          <p:nvPr/>
        </p:nvSpPr>
        <p:spPr>
          <a:xfrm>
            <a:off x="4572000" y="828191"/>
            <a:ext cx="4429835" cy="40504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endParaRPr lang="ru-RU" sz="900" i="1" dirty="0">
              <a:latin typeface=""/>
            </a:endParaRPr>
          </a:p>
        </p:txBody>
      </p:sp>
      <p:graphicFrame>
        <p:nvGraphicFramePr>
          <p:cNvPr id="7" name="Таблица 7">
            <a:extLst>
              <a:ext uri="{FF2B5EF4-FFF2-40B4-BE49-F238E27FC236}">
                <a16:creationId xmlns:a16="http://schemas.microsoft.com/office/drawing/2014/main" id="{4F321314-96BF-C390-3077-7BD485190DA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7131793"/>
              </p:ext>
            </p:extLst>
          </p:nvPr>
        </p:nvGraphicFramePr>
        <p:xfrm>
          <a:off x="704727" y="828192"/>
          <a:ext cx="7734546" cy="4288536"/>
        </p:xfrm>
        <a:graphic>
          <a:graphicData uri="http://schemas.openxmlformats.org/drawingml/2006/table">
            <a:tbl>
              <a:tblPr firstRow="1" bandRow="1">
                <a:tableStyleId>{74C1A8A3-306A-4EB7-A6B1-4F7E0EB9C5D6}</a:tableStyleId>
              </a:tblPr>
              <a:tblGrid>
                <a:gridCol w="3864116">
                  <a:extLst>
                    <a:ext uri="{9D8B030D-6E8A-4147-A177-3AD203B41FA5}">
                      <a16:colId xmlns:a16="http://schemas.microsoft.com/office/drawing/2014/main" val="2893774370"/>
                    </a:ext>
                  </a:extLst>
                </a:gridCol>
                <a:gridCol w="3870430">
                  <a:extLst>
                    <a:ext uri="{9D8B030D-6E8A-4147-A177-3AD203B41FA5}">
                      <a16:colId xmlns:a16="http://schemas.microsoft.com/office/drawing/2014/main" val="586136460"/>
                    </a:ext>
                  </a:extLst>
                </a:gridCol>
              </a:tblGrid>
              <a:tr h="41838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ru-RU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rPr>
                        <a:t>26.12.2025  - Вылет в Европу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ru-RU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rPr>
                        <a:t>27.12.2025 - 3</a:t>
                      </a:r>
                      <a:r>
                        <a:rPr kumimoji="0" lang="en-US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rPr>
                        <a:t>D </a:t>
                      </a:r>
                      <a:r>
                        <a:rPr kumimoji="0" lang="ru-RU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rPr>
                        <a:t>сканирование в </a:t>
                      </a:r>
                      <a:r>
                        <a:rPr kumimoji="0" lang="ru-RU" sz="900" b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rPr>
                        <a:t>Оберсдорфе</a:t>
                      </a:r>
                      <a:br>
                        <a:rPr kumimoji="0" lang="ru-RU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rPr>
                      </a:br>
                      <a:r>
                        <a:rPr kumimoji="0" lang="ru-RU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rPr>
                        <a:t>28.12.2025 - СКС, Прыжки?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ru-RU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rPr>
                        <a:t>29.12.2025 - Переезд в Гармиш-</a:t>
                      </a:r>
                      <a:r>
                        <a:rPr kumimoji="0" lang="ru-RU" sz="900" b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rPr>
                        <a:t>Партенкирхен</a:t>
                      </a:r>
                      <a:r>
                        <a:rPr kumimoji="0" lang="ru-RU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rPr>
                        <a:t>, фото и видео для КМ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ru-RU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rPr>
                        <a:t>30.12.2025 - Оф. тренировка и квалификация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ru-RU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rPr>
                        <a:t>31.12.2025 - Соревнования и переезд в </a:t>
                      </a:r>
                      <a:r>
                        <a:rPr kumimoji="0" lang="ru-RU" sz="900" b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rPr>
                        <a:t>Оберстдорф</a:t>
                      </a:r>
                      <a:endParaRPr kumimoji="0" lang="ru-RU" sz="900" b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ru-RU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rPr>
                        <a:t>01.01.2026 - Оф. тренировка, квалификация, соревнования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ru-RU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rPr>
                        <a:t>02.01.2026 - Переезд в </a:t>
                      </a:r>
                      <a:r>
                        <a:rPr kumimoji="0" lang="ru-RU" sz="900" b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rPr>
                        <a:t>Планицу</a:t>
                      </a:r>
                      <a:endParaRPr kumimoji="0" lang="ru-RU" sz="900" b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ru-RU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rPr>
                        <a:t>03.01.2026 - Прыжки, СКС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ru-RU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rPr>
                        <a:t>04.01.2026 - Переезд в Филах (капитан митинг)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ru-RU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rPr>
                        <a:t>05.01.2026 - Оф. квалификация, Соревнования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ru-RU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rPr>
                        <a:t>06.01.2026 - Оф. трен, квалификация, соревнования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ru-RU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rPr>
                        <a:t>07.01.2026 - Переезд в </a:t>
                      </a:r>
                      <a:r>
                        <a:rPr kumimoji="0" lang="ru-RU" sz="900" b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rPr>
                        <a:t>Любно</a:t>
                      </a:r>
                      <a:endParaRPr kumimoji="0" lang="ru-RU" sz="900" b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ru-RU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rPr>
                        <a:t>08.01.2026 - СКС,  (капитан митинг)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ru-RU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rPr>
                        <a:t>09.01.2026 - Квалификация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ru-RU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rPr>
                        <a:t>10.01.2026 - Соревнования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ru-RU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rPr>
                        <a:t>11.01.2026 - Квалификация и соревнования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ru-RU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rPr>
                        <a:t>12.01.2026 - Отдых, СКС</a:t>
                      </a:r>
                      <a:br>
                        <a:rPr kumimoji="0" lang="ru-RU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rPr>
                      </a:br>
                      <a:r>
                        <a:rPr kumimoji="0" lang="ru-RU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rPr>
                        <a:t>13.01.2026 - Вылет в Китай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ru-RU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rPr>
                        <a:t>14.01.2026 - Прилет в Китай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ru-RU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rPr>
                        <a:t>15.01.2026 - официальная и квалификация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ru-RU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rPr>
                        <a:t>16.01.2026 - Соревнование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ru-RU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rPr>
                        <a:t>17.01.2026 - Квалификация и соревнование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ru-RU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rPr>
                        <a:t>18.01.2026 - Вылет в Москву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ru-RU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rPr>
                        <a:t>19.01.2026 - Прилет в Москву, сдача документов на визы, вылет по домам.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ru-RU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rPr>
                        <a:t>20.01.2026 - Выходной</a:t>
                      </a:r>
                      <a:endParaRPr kumimoji="0" lang="ru-RU" sz="9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ru-RU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rPr>
                        <a:t>21.01.2026 - Взрывная сила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ru-RU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rPr>
                        <a:t>22.01.2026 - Выходной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ru-RU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rPr>
                        <a:t>23.01.2026 - Вылет в Алматы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ru-RU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rPr>
                        <a:t>24.01.2026 - СТУ, прыжки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ru-RU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rPr>
                        <a:t>25.01.2026 - СКС, отдых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ru-RU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rPr>
                        <a:t>26.01.2026 - Отдых, Прыжки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ru-RU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rPr>
                        <a:t>27.01.2026 - СТУ, прыжки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ru-RU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rPr>
                        <a:t>28.01.2026 - Взрывная сила, прыжки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ru-RU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rPr>
                        <a:t>29.01.2026 - Выходной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ru-RU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rPr>
                        <a:t>30.01.2025 - СТУ, прыжки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ru-RU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rPr>
                        <a:t>31.01.2025 - СТУ, прыжки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ru-RU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rPr>
                        <a:t>01.02.2025 - СКС, отдых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ru-RU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rPr>
                        <a:t>02.02.2025 - Отдых, прыжки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ru-RU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rPr>
                        <a:t>03.02.2025 - Вылет в Москву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ru-RU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rPr>
                        <a:t>04.02.2025 - Получение Визы и экипировки</a:t>
                      </a:r>
                      <a:r>
                        <a:rPr kumimoji="0" lang="en-US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rPr>
                        <a:t> / </a:t>
                      </a:r>
                      <a:r>
                        <a:rPr kumimoji="0" lang="ru-RU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rPr>
                        <a:t>СКС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ru-RU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rPr>
                        <a:t>05.02.2025 - Вылет на ОИ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ru-RU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rPr>
                        <a:t>06.02.2025 - Оф. тренировка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ru-RU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rPr>
                        <a:t>07.02.2025 - Олимпийские игры (личный старт </a:t>
                      </a:r>
                      <a:r>
                        <a:rPr kumimoji="0" lang="en-US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rPr>
                        <a:t>HS-109</a:t>
                      </a:r>
                      <a:r>
                        <a:rPr kumimoji="0" lang="ru-RU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rPr>
                        <a:t>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ru-RU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rPr>
                        <a:t>08.02.2025 - Отдых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ru-RU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rPr>
                        <a:t>09.02.2025 - СКС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ru-RU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rPr>
                        <a:t>10.02.2025 - СТУ, баланс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ru-RU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rPr>
                        <a:t>11.02.2025 - Отдых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ru-RU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rPr>
                        <a:t>12.02.2025 - СКС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ru-RU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rPr>
                        <a:t>13.02.2025 - Отдых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ru-RU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rPr>
                        <a:t>14.02.2025 - Оф. тренировка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ru-RU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rPr>
                        <a:t>15.02.2025 - Олимпийские игры (личный старт </a:t>
                      </a:r>
                      <a:r>
                        <a:rPr kumimoji="0" lang="en-US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rPr>
                        <a:t>HS-143)</a:t>
                      </a:r>
                      <a:endParaRPr kumimoji="0" lang="ru-RU" sz="900" b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844448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7646188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43713</TotalTime>
  <Words>1346</Words>
  <Application>Microsoft Macintosh PowerPoint</Application>
  <PresentationFormat>Экран (16:9)</PresentationFormat>
  <Paragraphs>381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Calibri</vt:lpstr>
      <vt:lpstr>Arial</vt:lpstr>
      <vt:lpstr>Montserrat</vt:lpstr>
      <vt:lpstr>Aptos Narrow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Детальный план подготовки женской сборной команды к ОИ.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Кирилл Краснов</dc:creator>
  <cp:lastModifiedBy>m.v.barinov.n.k@gmail.com</cp:lastModifiedBy>
  <cp:revision>34</cp:revision>
  <dcterms:created xsi:type="dcterms:W3CDTF">2023-09-11T13:54:55Z</dcterms:created>
  <dcterms:modified xsi:type="dcterms:W3CDTF">2025-12-17T13:21:59Z</dcterms:modified>
</cp:coreProperties>
</file>